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3" r:id="rId2"/>
    <p:sldId id="256" r:id="rId3"/>
    <p:sldId id="264" r:id="rId4"/>
    <p:sldId id="265" r:id="rId5"/>
    <p:sldId id="267" r:id="rId6"/>
    <p:sldId id="268" r:id="rId7"/>
    <p:sldId id="269" r:id="rId8"/>
    <p:sldId id="270" r:id="rId9"/>
    <p:sldId id="271" r:id="rId10"/>
    <p:sldId id="257" r:id="rId11"/>
    <p:sldId id="262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1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11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34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10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50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6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3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5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3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5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5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7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AEA7AD-7512-4CD9-9494-EAB7B6B1092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E6A2-7123-430B-BA07-D1C0B23F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93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enanaonline.com/users/Education-Learning/tags/110353/pos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enanaonline.com/users/Education-Learning/tags/110353/pos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اسم المقرر : الفروق الفرديه و القياس النفسي</a:t>
            </a:r>
            <a:br>
              <a:rPr lang="ar-E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د.ابوزيد سعيد الشويقي</a:t>
            </a:r>
          </a:p>
          <a:p>
            <a:r>
              <a:rPr lang="ar-EG" dirty="0" smtClean="0"/>
              <a:t>الفرقه الرابعه</a:t>
            </a:r>
          </a:p>
          <a:p>
            <a:r>
              <a:rPr lang="ar-EG" dirty="0" smtClean="0"/>
              <a:t>برنامج التعليم باللغه الاجنبيه</a:t>
            </a:r>
          </a:p>
          <a:p>
            <a:r>
              <a:rPr lang="ar-EG" dirty="0" smtClean="0"/>
              <a:t>شعبه الكيمياء و العلوم البيوليجيه 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1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287383"/>
          </a:xfrm>
        </p:spPr>
        <p:txBody>
          <a:bodyPr>
            <a:normAutofit fontScale="90000"/>
          </a:bodyPr>
          <a:lstStyle/>
          <a:p>
            <a:pPr algn="r" rtl="1"/>
            <a: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  <a:t>خصائص الفروق الفردية</a:t>
            </a:r>
            <a:b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>تتمثل خصائص الفروق الفرديه فيما ياتي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1-عمومية </a:t>
            </a:r>
            <a:r>
              <a:rPr lang="ar-EG" dirty="0"/>
              <a:t>الفروق </a:t>
            </a:r>
            <a:r>
              <a:rPr lang="ar-EG" dirty="0" smtClean="0"/>
              <a:t>الفردية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47999" y="2967335"/>
            <a:ext cx="81599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  <a:t>2-قابلية الفروق الفردية للقياس</a:t>
            </a:r>
            <a:b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>3-</a:t>
            </a:r>
            <a: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  <a:t>مدى الفروق الفردية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>4-</a:t>
            </a:r>
            <a: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  <a:t>ثبات الفروق الفردية</a:t>
            </a:r>
            <a:b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</a:br>
            <a:r>
              <a:rPr lang="ar-EG" b="1" i="0" dirty="0" smtClean="0">
                <a:solidFill>
                  <a:srgbClr val="333333"/>
                </a:solidFill>
                <a:effectLst/>
                <a:latin typeface="DroidArabicKufi-Regular"/>
              </a:rPr>
              <a:t>5-</a:t>
            </a:r>
            <a:r>
              <a:rPr lang="ar-EG" dirty="0" smtClean="0"/>
              <a:t>التنظيم الهرمي للفروق الفرديه</a:t>
            </a:r>
            <a:br>
              <a:rPr lang="ar-EG" dirty="0" smtClean="0"/>
            </a:br>
            <a:r>
              <a:rPr lang="ar-EG" dirty="0" smtClean="0"/>
              <a:t>6- توزيع الفروق الفرديه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08" y="39125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ar-EG" b="1" i="0" dirty="0" smtClean="0">
                <a:effectLst/>
                <a:latin typeface="tahoma" panose="020B0604030504040204" pitchFamily="34" charset="0"/>
              </a:rPr>
              <a:t/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العوامل المؤثرة في ابتعاد التوزيع عن الشكل الاعتدالي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b="1" i="0" dirty="0" smtClean="0">
                <a:effectLst/>
                <a:latin typeface="tahoma" panose="020B0604030504040204" pitchFamily="34" charset="0"/>
              </a:rPr>
              <a:t>:</a:t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أ – طبيعة السمة: إذ كلما ابتعدت السمة عن تحكم الفرد كلما كان شكل التوزيع اعتدالياً، أما السمات التي يتحكم فيها الإنسان مثل سمة المسايرة التي تخضع للعوامل الاجتماعية، فإن شكل التوزيع يبتعد عن الاعتدالية.</a:t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ب – طبيعة العينة: كلما كانت العينة عشوائية وكبيرة كلما كان شكل التوزيع اعتدالياً، وكلما صغرت العينة وتدخل فيها الاختيار كلما ابتعد التوزيع عن الاعتدالية، لذلك يوصي الباحثون عادة بأن تكون العينات كبيرة وعشوائية.</a:t>
            </a:r>
          </a:p>
          <a:p>
            <a:pPr algn="r" rtl="1"/>
            <a:r>
              <a:rPr lang="ar-EG" b="1" dirty="0" smtClean="0">
                <a:latin typeface="tahoma" panose="020B0604030504040204" pitchFamily="34" charset="0"/>
              </a:rPr>
              <a:t>ج- بعض الظروف الاجتماعيه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 smtClean="0"/>
              <a:t>محددات الفروق الفرديه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" y="1825625"/>
            <a:ext cx="11567160" cy="4351338"/>
          </a:xfrm>
        </p:spPr>
        <p:txBody>
          <a:bodyPr/>
          <a:lstStyle/>
          <a:p>
            <a:pPr algn="r"/>
            <a:r>
              <a:rPr lang="ar-EG" dirty="0" smtClean="0"/>
              <a:t>1-الوراثه</a:t>
            </a:r>
          </a:p>
          <a:p>
            <a:pPr algn="r"/>
            <a:r>
              <a:rPr lang="ar-EG" dirty="0" smtClean="0"/>
              <a:t>2- البيئه</a:t>
            </a:r>
          </a:p>
          <a:p>
            <a:pPr marL="0" indent="0" algn="r">
              <a:buNone/>
            </a:pPr>
            <a:r>
              <a:rPr lang="ar-EG" dirty="0" smtClean="0"/>
              <a:t>ا - طرق دراسه الاثر النسبي للوراثه و البيئه علي الفروق الفرديه( شجره الانساب - التوائم – الاطفال في بيوت التبني و المؤسسات)</a:t>
            </a:r>
          </a:p>
          <a:p>
            <a:pPr marL="0" indent="0" algn="r">
              <a:buNone/>
            </a:pPr>
            <a:r>
              <a:rPr lang="ar-EG" dirty="0" smtClean="0"/>
              <a:t>ب- دراسه اثار البيئه علي الفروق الفرديه( التغذيه – الامراض – المستوي الاقتصادي و الاجتماعي – اساليب التنشئه الاجتماعيه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3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الفروق الفرديه مفهومها و انواعها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2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 smtClean="0"/>
              <a:t>الفروق الفرديه هي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هي الانحرافات الفردية عن المتوسط الجماعي في الصفات المختلفة </a:t>
            </a:r>
          </a:p>
          <a:p>
            <a:pPr marL="0" indent="0" algn="r">
              <a:buNone/>
            </a:pPr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سواء كانت في الصفات الجسمية (الطول والوزن ونغمة الصوت وهيئة الجسم ) اوالصفات المعرفية والانفعالية .</a:t>
            </a:r>
            <a:endParaRPr lang="ar-EG" b="0" i="0" dirty="0" smtClean="0">
              <a:solidFill>
                <a:srgbClr val="222222"/>
              </a:solidFill>
              <a:effectLst/>
              <a:latin typeface="arabic transparent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3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3200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 اهمية اكتشاف </a:t>
            </a:r>
            <a:r>
              <a:rPr lang="ar-EG" sz="3200" b="1" i="0" u="sng" dirty="0" smtClean="0">
                <a:solidFill>
                  <a:srgbClr val="335599"/>
                </a:solidFill>
                <a:effectLst/>
                <a:latin typeface="arabic transparent" panose="020B0604020202020204" pitchFamily="34" charset="0"/>
                <a:hlinkClick r:id="rId2"/>
              </a:rPr>
              <a:t>الفروق الفردية</a:t>
            </a:r>
            <a:r>
              <a:rPr lang="ar-EG" sz="3200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 </a:t>
            </a:r>
            <a:r>
              <a:rPr lang="ar-EG" sz="3200" b="0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/>
            </a:r>
            <a:br>
              <a:rPr lang="ar-EG" sz="3200" b="0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dirty="0" smtClean="0"/>
              <a:t/>
            </a:r>
            <a:br>
              <a:rPr lang="ar-EG" dirty="0" smtClean="0"/>
            </a:br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1 – في التنشئة والتربية : </a:t>
            </a:r>
          </a:p>
          <a:p>
            <a:pPr marL="0" indent="0" algn="r">
              <a:buNone/>
            </a:pPr>
            <a:r>
              <a:rPr lang="ar-EG" b="1" dirty="0">
                <a:solidFill>
                  <a:srgbClr val="222222"/>
                </a:solidFill>
                <a:latin typeface="arabic transparent" panose="020B0604020202020204" pitchFamily="34" charset="0"/>
              </a:rPr>
              <a:t>2</a:t>
            </a:r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 - في الاعداد المهني والوظيفي للحياه</a:t>
            </a:r>
          </a:p>
          <a:p>
            <a:pPr marL="0" indent="0" algn="r">
              <a:buNone/>
            </a:pPr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 3-فهم الاخرين.</a:t>
            </a:r>
            <a:endParaRPr lang="ar-EG" dirty="0">
              <a:solidFill>
                <a:srgbClr val="222222"/>
              </a:solidFill>
              <a:latin typeface="arabic transparent" panose="020B0604020202020204" pitchFamily="34" charset="0"/>
            </a:endParaRPr>
          </a:p>
          <a:p>
            <a:pPr algn="r"/>
            <a:r>
              <a:rPr lang="ar-EG" b="0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 </a:t>
            </a:r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4 - معرفه الفرد لذاته و استثمار مواهبه و قدراته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EG" dirty="0" smtClean="0"/>
              <a:t>انواع الفروق الفرديه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تتمثل انواع الفروق في نوعين</a:t>
            </a:r>
          </a:p>
          <a:p>
            <a:pPr algn="r" rtl="1"/>
            <a:r>
              <a:rPr lang="ar-EG" dirty="0" smtClean="0"/>
              <a:t>1-فروق في النوع</a:t>
            </a:r>
          </a:p>
          <a:p>
            <a:pPr algn="r" rtl="1"/>
            <a:r>
              <a:rPr lang="ar-EG" dirty="0" smtClean="0"/>
              <a:t>2- فروق في الدرجه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EG" sz="4000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 اسباب </a:t>
            </a:r>
            <a:r>
              <a:rPr lang="ar-EG" sz="4000" b="1" i="0" u="sng" dirty="0" smtClean="0">
                <a:solidFill>
                  <a:srgbClr val="335599"/>
                </a:solidFill>
                <a:effectLst/>
                <a:latin typeface="arabic transparent" panose="020B0604020202020204" pitchFamily="34" charset="0"/>
                <a:hlinkClick r:id="rId2"/>
              </a:rPr>
              <a:t>الفروق الفردية</a:t>
            </a:r>
            <a:r>
              <a:rPr lang="ar-EG" sz="4000" b="0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/>
            </a:r>
            <a:br>
              <a:rPr lang="ar-EG" sz="4000" b="0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</a:br>
            <a:r>
              <a:rPr lang="ar-EG" sz="4000" dirty="0" smtClean="0"/>
              <a:t/>
            </a:r>
            <a:br>
              <a:rPr lang="ar-EG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1 - عامل الوراثة والاستعداد الفطري</a:t>
            </a:r>
            <a:endParaRPr lang="ar-EG" b="0" i="0" dirty="0" smtClean="0">
              <a:solidFill>
                <a:srgbClr val="222222"/>
              </a:solidFill>
              <a:effectLst/>
              <a:latin typeface="arabic transparent" panose="020B0604020202020204" pitchFamily="34" charset="0"/>
            </a:endParaRPr>
          </a:p>
          <a:p>
            <a:pPr algn="r"/>
            <a:r>
              <a:rPr lang="ar-EG" b="1" i="0" dirty="0" smtClean="0">
                <a:solidFill>
                  <a:srgbClr val="222222"/>
                </a:solidFill>
                <a:effectLst/>
                <a:latin typeface="arabic transparent" panose="020B0604020202020204" pitchFamily="34" charset="0"/>
              </a:rPr>
              <a:t>2  -عامل البيئة الاجتماعية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5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b="1" i="0" dirty="0" smtClean="0">
                <a:effectLst/>
                <a:latin typeface="tahoma" panose="020B0604030504040204" pitchFamily="34" charset="0"/>
              </a:rPr>
              <a:t>أشكال الفروق الفردية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EG" b="1" i="0" dirty="0" smtClean="0">
                <a:effectLst/>
                <a:latin typeface="tahoma" panose="020B0604030504040204" pitchFamily="34" charset="0"/>
              </a:rPr>
              <a:t/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1 – الفروق الفردية في النواحي الجسمية</a:t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2 – الفروق الفردية في النواحي الخُلقية</a:t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3 – الفروق الفردية في النواحي المزاجية</a:t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4 – الفروق الفردية في النواحي الاجتماعية</a:t>
            </a:r>
            <a:br>
              <a:rPr lang="ar-EG" b="1" i="0" dirty="0" smtClean="0">
                <a:effectLst/>
                <a:latin typeface="tahoma" panose="020B0604030504040204" pitchFamily="34" charset="0"/>
              </a:rPr>
            </a:br>
            <a:r>
              <a:rPr lang="ar-EG" b="1" i="0" dirty="0" smtClean="0">
                <a:effectLst/>
                <a:latin typeface="tahoma" panose="020B0604030504040204" pitchFamily="34" charset="0"/>
              </a:rPr>
              <a:t>5 – الفروق الفردية في النواحي العقلية والمعرفية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3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مظاهر الفروق الفرديه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dirty="0" smtClean="0"/>
              <a:t>1-الفرق بين الفرد و نفسه في مراحل النمو المختلفه</a:t>
            </a:r>
          </a:p>
          <a:p>
            <a:pPr marL="0" indent="0" algn="r">
              <a:buNone/>
            </a:pPr>
            <a:r>
              <a:rPr lang="ar-EG" dirty="0" smtClean="0"/>
              <a:t>2- الفروق بين الافراد في الاداء</a:t>
            </a:r>
          </a:p>
          <a:p>
            <a:pPr marL="0" indent="0" algn="r">
              <a:buNone/>
            </a:pPr>
            <a:r>
              <a:rPr lang="ar-EG" dirty="0" smtClean="0"/>
              <a:t>3- الفروق بين الجامعات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5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العوامل المؤثره في احداث الفروق يبن الجماعات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1801562"/>
            <a:ext cx="10515600" cy="4351338"/>
          </a:xfrm>
        </p:spPr>
        <p:txBody>
          <a:bodyPr/>
          <a:lstStyle/>
          <a:p>
            <a:pPr marL="0" indent="0" algn="r">
              <a:buNone/>
            </a:pPr>
            <a:r>
              <a:rPr lang="ar-EG" dirty="0" smtClean="0"/>
              <a:t>1- الهجره الانتقاليه</a:t>
            </a:r>
          </a:p>
          <a:p>
            <a:pPr marL="0" indent="0" algn="r">
              <a:buNone/>
            </a:pPr>
            <a:r>
              <a:rPr lang="ar-EG" dirty="0" smtClean="0"/>
              <a:t>2- المؤثرات البيئيه</a:t>
            </a:r>
          </a:p>
          <a:p>
            <a:pPr marL="0" indent="0" algn="r">
              <a:buNone/>
            </a:pPr>
            <a:r>
              <a:rPr lang="ar-EG" dirty="0" smtClean="0"/>
              <a:t>3- التحيز الاختباري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24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95</TotalTime>
  <Words>184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arabic transparent</vt:lpstr>
      <vt:lpstr>Arial</vt:lpstr>
      <vt:lpstr>Century Gothic</vt:lpstr>
      <vt:lpstr>DroidArabicKufi-Regular</vt:lpstr>
      <vt:lpstr>tahoma</vt:lpstr>
      <vt:lpstr>Times New Roman</vt:lpstr>
      <vt:lpstr>Wingdings 3</vt:lpstr>
      <vt:lpstr>Ion</vt:lpstr>
      <vt:lpstr>اسم المقرر : الفروق الفرديه و القياس النفسي </vt:lpstr>
      <vt:lpstr>الفروق الفرديه مفهومها و انواعها</vt:lpstr>
      <vt:lpstr>الفروق الفرديه هي</vt:lpstr>
      <vt:lpstr> اهمية اكتشاف الفروق الفردية  </vt:lpstr>
      <vt:lpstr>انواع الفروق الفرديه</vt:lpstr>
      <vt:lpstr> اسباب الفروق الفردية  </vt:lpstr>
      <vt:lpstr>أشكال الفروق الفردية</vt:lpstr>
      <vt:lpstr>مظاهر الفروق الفرديه</vt:lpstr>
      <vt:lpstr>العوامل المؤثره في احداث الفروق يبن الجماعات</vt:lpstr>
      <vt:lpstr>خصائص الفروق الفردية  تتمثل خصائص الفروق الفرديه فيما ياتي</vt:lpstr>
      <vt:lpstr> العوامل المؤثرة في ابتعاد التوزيع عن الشكل الاعتدالي</vt:lpstr>
      <vt:lpstr>محددات الفروق الفرديه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abozeid</dc:creator>
  <cp:lastModifiedBy>ahmed abozeid</cp:lastModifiedBy>
  <cp:revision>10</cp:revision>
  <dcterms:created xsi:type="dcterms:W3CDTF">2020-03-17T17:54:15Z</dcterms:created>
  <dcterms:modified xsi:type="dcterms:W3CDTF">2020-03-17T19:29:31Z</dcterms:modified>
</cp:coreProperties>
</file>